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9"/>
  </p:notesMasterIdLst>
  <p:sldIdLst>
    <p:sldId id="295" r:id="rId2"/>
    <p:sldId id="260" r:id="rId3"/>
    <p:sldId id="258" r:id="rId4"/>
    <p:sldId id="306" r:id="rId5"/>
    <p:sldId id="311" r:id="rId6"/>
    <p:sldId id="312" r:id="rId7"/>
    <p:sldId id="313" r:id="rId8"/>
    <p:sldId id="314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</p:sldIdLst>
  <p:sldSz cx="12192000" cy="6858000"/>
  <p:notesSz cx="6858000" cy="9144000"/>
  <p:embeddedFontLst>
    <p:embeddedFont>
      <p:font typeface="Bahnschrift SemiBold SemiConden" panose="020B0502040204020203" pitchFamily="34" charset="0"/>
      <p:bold r:id="rId20"/>
    </p:embeddedFont>
    <p:embeddedFont>
      <p:font typeface="Bahnschrift SemiCondensed" panose="020B0502040204020203" pitchFamily="34" charset="0"/>
      <p:regular r:id="rId21"/>
      <p:bold r:id="rId22"/>
    </p:embeddedFont>
    <p:embeddedFont>
      <p:font typeface="Franklin Gothic Demi Cond" panose="020B0706030402020204" pitchFamily="34" charset="0"/>
      <p:regular r:id="rId23"/>
    </p:embeddedFont>
    <p:embeddedFont>
      <p:font typeface="Martian Mono" panose="020B0604020202020204" charset="0"/>
      <p:regular r:id="rId24"/>
      <p:bold r:id="rId25"/>
    </p:embeddedFont>
    <p:embeddedFont>
      <p:font typeface="Ubuntu" panose="020B0604020202020204" charset="0"/>
      <p:regular r:id="rId26"/>
      <p:bold r:id="rId27"/>
      <p:italic r:id="rId28"/>
      <p:boldItalic r:id="rId2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32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EE2054A5-0CC6-42C6-A23F-32FE9D6F656F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3A01420F-3123-41C2-A992-74E2209058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1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10B8C9-2E0F-4703-B0C3-2650529F175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770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325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7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074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8986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5394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6239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629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59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195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96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6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481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35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00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97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319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187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54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77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svg"/><Relationship Id="rId10" Type="http://schemas.openxmlformats.org/officeDocument/2006/relationships/image" Target="../media/image10.sv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svg"/><Relationship Id="rId10" Type="http://schemas.openxmlformats.org/officeDocument/2006/relationships/image" Target="../media/image10.sv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svg"/><Relationship Id="rId10" Type="http://schemas.openxmlformats.org/officeDocument/2006/relationships/image" Target="../media/image10.sv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svg"/><Relationship Id="rId10" Type="http://schemas.openxmlformats.org/officeDocument/2006/relationships/image" Target="../media/image10.sv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DA2DD71-574C-4B99-BB92-0BC82B32F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299" y="0"/>
            <a:ext cx="12180722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71000"/>
              </a:srgbClr>
            </a:outerShdw>
          </a:effectLst>
        </p:spPr>
      </p:pic>
      <p:sp>
        <p:nvSpPr>
          <p:cNvPr id="2" name="Овал 1">
            <a:extLst>
              <a:ext uri="{FF2B5EF4-FFF2-40B4-BE49-F238E27FC236}">
                <a16:creationId xmlns:a16="http://schemas.microsoft.com/office/drawing/2014/main" id="{C85354C2-4FE9-4357-9641-322A4E8A4939}"/>
              </a:ext>
            </a:extLst>
          </p:cNvPr>
          <p:cNvSpPr/>
          <p:nvPr/>
        </p:nvSpPr>
        <p:spPr>
          <a:xfrm>
            <a:off x="2965141" y="557370"/>
            <a:ext cx="6054571" cy="5743260"/>
          </a:xfrm>
          <a:prstGeom prst="ellipse">
            <a:avLst/>
          </a:prstGeom>
          <a:solidFill>
            <a:srgbClr val="0055E8"/>
          </a:solidFill>
          <a:ln>
            <a:noFill/>
          </a:ln>
          <a:effectLst>
            <a:glow rad="1397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6A0A03-05A7-413B-A8A1-0044B81C2B2A}"/>
              </a:ext>
            </a:extLst>
          </p:cNvPr>
          <p:cNvSpPr txBox="1"/>
          <p:nvPr/>
        </p:nvSpPr>
        <p:spPr>
          <a:xfrm>
            <a:off x="3206341" y="2123116"/>
            <a:ext cx="54347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АВГУСТОВСКИЙ </a:t>
            </a:r>
          </a:p>
          <a:p>
            <a:r>
              <a:rPr lang="ru-RU" sz="60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ПЕДСОВЕТ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2B5339-97E8-411A-91F0-F4EE5CC221BE}"/>
              </a:ext>
            </a:extLst>
          </p:cNvPr>
          <p:cNvSpPr txBox="1"/>
          <p:nvPr/>
        </p:nvSpPr>
        <p:spPr>
          <a:xfrm>
            <a:off x="7102488" y="3042375"/>
            <a:ext cx="1251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Bahnschrift SemiCondensed" panose="020B0502040204020203" pitchFamily="34" charset="0"/>
              </a:rPr>
              <a:t>2025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909193-9B5B-4128-8FB8-EA30ACD3933A}"/>
              </a:ext>
            </a:extLst>
          </p:cNvPr>
          <p:cNvSpPr txBox="1"/>
          <p:nvPr/>
        </p:nvSpPr>
        <p:spPr>
          <a:xfrm>
            <a:off x="3165769" y="4389503"/>
            <a:ext cx="5686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0E9FE"/>
                </a:solidFill>
                <a:latin typeface="Bahnschrift SemiBold SemiConden" panose="020B0502040204020203" pitchFamily="34" charset="0"/>
              </a:rPr>
              <a:t>«ОТ ПРИОРИТЕТНЫХ ЗАДАЧ К ПРАКТИЧЕСКИМ РЕШЕНИЯМ» 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060FC0B-4B0D-499D-9FA9-DBBDF9708B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300" y="704186"/>
            <a:ext cx="880821" cy="114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85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7" y="0"/>
            <a:ext cx="121554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979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" y="19050"/>
            <a:ext cx="12163425" cy="681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518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7406" cy="147884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" y="1478845"/>
            <a:ext cx="12090400" cy="4816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 </a:t>
            </a:r>
            <a:r>
              <a:rPr lang="ru-RU" sz="1700" b="1" u="sng" dirty="0">
                <a:solidFill>
                  <a:prstClr val="black"/>
                </a:solidFill>
              </a:rPr>
              <a:t>Изменения в Федеральном учебном графике: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700" b="1" dirty="0">
                <a:solidFill>
                  <a:prstClr val="black"/>
                </a:solidFill>
              </a:rPr>
              <a:t>Режим работы и график учебного года устанавливается образовательной организацией самостоятельно с учётом законодательства Российской Федерации и гигиенических нормативов (по четвертям, триместрам, индивидуальному графику).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700" b="1" dirty="0">
                <a:solidFill>
                  <a:prstClr val="black"/>
                </a:solidFill>
              </a:rPr>
              <a:t>Подробные требования к каникулам: продолжительность не менее 7 дней, суммарно не менее 126 дней. Рекомендуют чередовать 5-6 учебных недель с недельными каникулами. Продолжительность каникул составляет: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700" b="1" dirty="0">
                <a:solidFill>
                  <a:prstClr val="black"/>
                </a:solidFill>
              </a:rPr>
              <a:t>по окончании I четверти (осенние каникулы) - 9 календарных дней (для 5 - 9 классов);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700" b="1" dirty="0">
                <a:solidFill>
                  <a:prstClr val="black"/>
                </a:solidFill>
              </a:rPr>
              <a:t>по окончании II четверти (зимние каникулы) - 9 календарных дней (для 5 - 9 классов);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700" b="1" dirty="0">
                <a:solidFill>
                  <a:prstClr val="black"/>
                </a:solidFill>
              </a:rPr>
              <a:t>по окончании III четверти (весенние каникулы) - 9 календарных дней (для 5 - 9 классов);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700" b="1" dirty="0">
                <a:solidFill>
                  <a:prstClr val="black"/>
                </a:solidFill>
              </a:rPr>
              <a:t>по окончании учебного года (летние каникулы) - не менее 8 недель. При возникновении отдельных чрезвычайных ситуаций, в том числе военных действий, на отдельных территориях общеобразовательные организации могут вводить дополнительные каникулы в течение учебного года с сентября по май со сдвигом учебного процесса на летние месяцы.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700" b="1" dirty="0">
                <a:solidFill>
                  <a:prstClr val="black"/>
                </a:solidFill>
              </a:rPr>
              <a:t>При организации учебного графика по четвертям продолжительность учебных четвертей составляет: I четверть - 8 учебных недель (для 5 - 9 классов), II четверть - 8 учебных недель (для 5 - 9 классов), III четверть - 11 учебных недель (для 5 - 9 классов), IV четверть - 7 учебных недель (для 5 - 9 классов).</a:t>
            </a:r>
          </a:p>
        </p:txBody>
      </p:sp>
    </p:spTree>
    <p:extLst>
      <p:ext uri="{BB962C8B-B14F-4D97-AF65-F5344CB8AC3E}">
        <p14:creationId xmlns:p14="http://schemas.microsoft.com/office/powerpoint/2010/main" val="391004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2" y="0"/>
            <a:ext cx="121465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217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" y="9525"/>
            <a:ext cx="12134850" cy="683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808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14287"/>
            <a:ext cx="12172950" cy="682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0287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" y="9525"/>
            <a:ext cx="12153900" cy="683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1024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41355" y="2653528"/>
            <a:ext cx="8209007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600" b="1" dirty="0">
                <a:solidFill>
                  <a:prstClr val="white"/>
                </a:solidFill>
                <a:latin typeface="Martian Mono" panose="020B0009020000000004" pitchFamily="49" charset="0"/>
              </a:rPr>
              <a:t>Ключевые изменения в рабочих программах</a:t>
            </a:r>
            <a:endParaRPr lang="ru-RU" sz="3600" b="1" dirty="0">
              <a:solidFill>
                <a:prstClr val="white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812800" y="5485414"/>
            <a:ext cx="739620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>
                <a:solidFill>
                  <a:prstClr val="white"/>
                </a:solidFill>
                <a:latin typeface="Ubuntu" panose="020B0504030602030204" pitchFamily="34" charset="0"/>
                <a:ea typeface="Moniqa Black" pitchFamily="2" charset="0"/>
              </a:rPr>
              <a:t>Кондратенко Лариса Николаевна, доцент кафедры общего образования и психологии МАОУ ДПО ИПК, канд. </a:t>
            </a:r>
            <a:r>
              <a:rPr lang="ru-RU" dirty="0" err="1">
                <a:solidFill>
                  <a:prstClr val="white"/>
                </a:solidFill>
                <a:latin typeface="Ubuntu" panose="020B0504030602030204" pitchFamily="34" charset="0"/>
                <a:ea typeface="Moniqa Black" pitchFamily="2" charset="0"/>
              </a:rPr>
              <a:t>пед</a:t>
            </a:r>
            <a:r>
              <a:rPr lang="ru-RU" dirty="0">
                <a:solidFill>
                  <a:prstClr val="white"/>
                </a:solidFill>
                <a:latin typeface="Ubuntu" panose="020B0504030602030204" pitchFamily="34" charset="0"/>
                <a:ea typeface="Moniqa Black" pitchFamily="2" charset="0"/>
              </a:rPr>
              <a:t>. наук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prstClr val="white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prstClr val="white"/>
                </a:solidFill>
                <a:latin typeface="Martian Mono" panose="020B0009020000000004" pitchFamily="49" charset="0"/>
              </a:endParaRPr>
            </a:p>
          </p:txBody>
        </p:sp>
      </p:grp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1DC4AE5-5379-4259-AF84-0E4FCEF0C3CE}"/>
              </a:ext>
            </a:extLst>
          </p:cNvPr>
          <p:cNvSpPr/>
          <p:nvPr/>
        </p:nvSpPr>
        <p:spPr>
          <a:xfrm>
            <a:off x="8306110" y="-684936"/>
            <a:ext cx="2915042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B392F68-53C8-4BA4-B254-0C2FEA29708D}"/>
              </a:ext>
            </a:extLst>
          </p:cNvPr>
          <p:cNvGrpSpPr/>
          <p:nvPr/>
        </p:nvGrpSpPr>
        <p:grpSpPr>
          <a:xfrm>
            <a:off x="9050054" y="128727"/>
            <a:ext cx="1427155" cy="6749979"/>
            <a:chOff x="9050054" y="128727"/>
            <a:chExt cx="1427155" cy="6749979"/>
          </a:xfrm>
        </p:grpSpPr>
        <p:pic>
          <p:nvPicPr>
            <p:cNvPr id="12" name="Рисунок 11" descr="Мензурка со сплошной заливкой">
              <a:extLst>
                <a:ext uri="{FF2B5EF4-FFF2-40B4-BE49-F238E27FC236}">
                  <a16:creationId xmlns:a16="http://schemas.microsoft.com/office/drawing/2014/main" id="{465659D9-AEEC-4EA0-8E7D-9EA961FCE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B7509BBB-5A5A-4C9C-B9A6-6BF9F8A45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lum bright="70000" contrast="-70000"/>
            </a:blip>
            <a:srcRect l="24608" r="23675"/>
            <a:stretch/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14" name="Рисунок 13" descr="Глобус со сплошной заливкой">
              <a:extLst>
                <a:ext uri="{FF2B5EF4-FFF2-40B4-BE49-F238E27FC236}">
                  <a16:creationId xmlns:a16="http://schemas.microsoft.com/office/drawing/2014/main" id="{CC235F80-BC35-4A0A-84CB-CFCCDE16F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15" name="Рисунок 14" descr="Книги со сплошной заливкой">
              <a:extLst>
                <a:ext uri="{FF2B5EF4-FFF2-40B4-BE49-F238E27FC236}">
                  <a16:creationId xmlns:a16="http://schemas.microsoft.com/office/drawing/2014/main" id="{277A80F6-062B-4C74-BB1E-532BBB2A9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16" name="Рисунок 15" descr="Ноутбук со сплошной заливкой">
              <a:extLst>
                <a:ext uri="{FF2B5EF4-FFF2-40B4-BE49-F238E27FC236}">
                  <a16:creationId xmlns:a16="http://schemas.microsoft.com/office/drawing/2014/main" id="{D479FD4D-ACDF-4037-AD44-EC7F1F04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lum bright="70000" contrast="-7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4900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41355" y="2653528"/>
            <a:ext cx="8209007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600" b="1" dirty="0">
                <a:solidFill>
                  <a:schemeClr val="bg1"/>
                </a:solidFill>
                <a:latin typeface="Martian Mono" panose="020B0009020000000004" pitchFamily="49" charset="0"/>
              </a:rPr>
              <a:t>Предметные результаты ГИА</a:t>
            </a:r>
            <a:endParaRPr lang="ru-RU" sz="36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812800" y="5485414"/>
            <a:ext cx="7396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Кондратенко Лариса Николаевна, до-</a:t>
            </a:r>
          </a:p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цент кафедры общего образования и психологии МАОУ ДПО ИПК, канд. </a:t>
            </a:r>
            <a:r>
              <a:rPr lang="ru-RU" dirty="0" err="1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пед</a:t>
            </a:r>
            <a:r>
              <a:rPr lang="ru-RU" dirty="0">
                <a:solidFill>
                  <a:schemeClr val="bg1"/>
                </a:solidFill>
                <a:latin typeface="Ubuntu" panose="020B0504030602030204" pitchFamily="34" charset="0"/>
                <a:ea typeface="Moniqa Black" pitchFamily="2" charset="0"/>
              </a:rPr>
              <a:t>. наук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</p:grp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1DC4AE5-5379-4259-AF84-0E4FCEF0C3CE}"/>
              </a:ext>
            </a:extLst>
          </p:cNvPr>
          <p:cNvSpPr/>
          <p:nvPr/>
        </p:nvSpPr>
        <p:spPr>
          <a:xfrm>
            <a:off x="8306110" y="-684936"/>
            <a:ext cx="2915042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B392F68-53C8-4BA4-B254-0C2FEA29708D}"/>
              </a:ext>
            </a:extLst>
          </p:cNvPr>
          <p:cNvGrpSpPr/>
          <p:nvPr/>
        </p:nvGrpSpPr>
        <p:grpSpPr>
          <a:xfrm>
            <a:off x="9050054" y="128727"/>
            <a:ext cx="1427155" cy="6749979"/>
            <a:chOff x="9050054" y="128727"/>
            <a:chExt cx="1427155" cy="6749979"/>
          </a:xfrm>
        </p:grpSpPr>
        <p:pic>
          <p:nvPicPr>
            <p:cNvPr id="12" name="Рисунок 11" descr="Мензурка со сплошной заливкой">
              <a:extLst>
                <a:ext uri="{FF2B5EF4-FFF2-40B4-BE49-F238E27FC236}">
                  <a16:creationId xmlns:a16="http://schemas.microsoft.com/office/drawing/2014/main" id="{465659D9-AEEC-4EA0-8E7D-9EA961FCE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B7509BBB-5A5A-4C9C-B9A6-6BF9F8A45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lum bright="70000" contrast="-70000"/>
            </a:blip>
            <a:srcRect l="24608" r="23675"/>
            <a:stretch/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14" name="Рисунок 13" descr="Глобус со сплошной заливкой">
              <a:extLst>
                <a:ext uri="{FF2B5EF4-FFF2-40B4-BE49-F238E27FC236}">
                  <a16:creationId xmlns:a16="http://schemas.microsoft.com/office/drawing/2014/main" id="{CC235F80-BC35-4A0A-84CB-CFCCDE16F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15" name="Рисунок 14" descr="Книги со сплошной заливкой">
              <a:extLst>
                <a:ext uri="{FF2B5EF4-FFF2-40B4-BE49-F238E27FC236}">
                  <a16:creationId xmlns:a16="http://schemas.microsoft.com/office/drawing/2014/main" id="{277A80F6-062B-4C74-BB1E-532BBB2A9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16" name="Рисунок 15" descr="Ноутбук со сплошной заливкой">
              <a:extLst>
                <a:ext uri="{FF2B5EF4-FFF2-40B4-BE49-F238E27FC236}">
                  <a16:creationId xmlns:a16="http://schemas.microsoft.com/office/drawing/2014/main" id="{D479FD4D-ACDF-4037-AD44-EC7F1F04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lum bright="70000" contrast="-7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2475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232785" y="13342"/>
            <a:ext cx="11789882" cy="1230074"/>
            <a:chOff x="0" y="-1395351"/>
            <a:chExt cx="12192000" cy="224538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-1395351"/>
              <a:ext cx="12192000" cy="22423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02118" y="418730"/>
            <a:ext cx="9667571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Количество выпускников текущего года, сдававших ГИА в форме ЕГЭ по математике и физике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475729"/>
              </p:ext>
            </p:extLst>
          </p:nvPr>
        </p:nvGraphicFramePr>
        <p:xfrm>
          <a:off x="232778" y="1739010"/>
          <a:ext cx="11732321" cy="4333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4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3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03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03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03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035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7035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7035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2180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635794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№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Предмет 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Всего участников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«2»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«3»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«4»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«5»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Средняя отметка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240"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579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МАТЕМАТИКА</a:t>
                      </a:r>
                    </a:p>
                    <a:p>
                      <a:pPr algn="ctr"/>
                      <a:r>
                        <a:rPr lang="ru-RU" b="1" dirty="0"/>
                        <a:t>базовая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1059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3,1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15,7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42,0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39,2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4,17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5794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Максимальный балл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Минимальный балл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&lt; 24 балов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 24 до 70 баллов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 70 до 80 баллов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 до 90 баллов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 баллов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Средний балл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5794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5794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МАТЕМАТИКА профильная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939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45,5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61,83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579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ФИЗИКА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233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2,6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60,1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23,2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10,3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3,9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63,38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7422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232785" y="13342"/>
            <a:ext cx="11789882" cy="1230074"/>
            <a:chOff x="0" y="-1395351"/>
            <a:chExt cx="12192000" cy="224538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-1395351"/>
              <a:ext cx="12192000" cy="22423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02118" y="418730"/>
            <a:ext cx="9667571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Количество выпускников текущего года, сдававших ГИА в форме ОГЭ по математике и физике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05A125-C423-FD32-3458-F8F313BA3A18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01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411834"/>
              </p:ext>
            </p:extLst>
          </p:nvPr>
        </p:nvGraphicFramePr>
        <p:xfrm>
          <a:off x="232783" y="1825623"/>
          <a:ext cx="11732318" cy="2543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4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90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90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90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90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90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490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4906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4906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2180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635794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№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Предмет 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Всего участников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«2»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«3»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«4»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«5»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Средняя отметка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5794"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кол-во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кол-во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кол-во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кол-во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579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МАТЕМАТИКА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5760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4,171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32,67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3217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55,91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5,231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3,66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579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ФИЗИКА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505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0,79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93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18,4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267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52,9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141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27,9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4,08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3653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41355" y="2653528"/>
            <a:ext cx="820900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600" b="1" dirty="0">
                <a:solidFill>
                  <a:prstClr val="white"/>
                </a:solidFill>
                <a:latin typeface="Martian Mono" panose="020B0009020000000004" pitchFamily="49" charset="0"/>
              </a:rPr>
              <a:t>Типичные ошибки ГИА по физике </a:t>
            </a:r>
          </a:p>
          <a:p>
            <a:pPr>
              <a:lnSpc>
                <a:spcPts val="3900"/>
              </a:lnSpc>
            </a:pPr>
            <a:r>
              <a:rPr lang="ru-RU" sz="3600" b="1" dirty="0">
                <a:solidFill>
                  <a:prstClr val="white"/>
                </a:solidFill>
                <a:latin typeface="Martian Mono" panose="020B0009020000000004" pitchFamily="49" charset="0"/>
              </a:rPr>
              <a:t>(экспертное мнение проверяющих)</a:t>
            </a:r>
            <a:endParaRPr lang="ru-RU" sz="3600" b="1" dirty="0">
              <a:solidFill>
                <a:prstClr val="white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399273" y="5760451"/>
            <a:ext cx="810112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>
                <a:solidFill>
                  <a:prstClr val="white"/>
                </a:solidFill>
                <a:latin typeface="Ubuntu" panose="020B0504030602030204" pitchFamily="34" charset="0"/>
                <a:ea typeface="Moniqa Black" pitchFamily="2" charset="0"/>
              </a:rPr>
              <a:t>Васильев Алексей Алексеевич, учитель физики МБНОУ «Лицей № 111»;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29782" y="5890808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prstClr val="white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prstClr val="white"/>
                </a:solidFill>
                <a:latin typeface="Martian Mono" panose="020B0009020000000004" pitchFamily="49" charset="0"/>
              </a:endParaRPr>
            </a:p>
          </p:txBody>
        </p:sp>
      </p:grp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1DC4AE5-5379-4259-AF84-0E4FCEF0C3CE}"/>
              </a:ext>
            </a:extLst>
          </p:cNvPr>
          <p:cNvSpPr/>
          <p:nvPr/>
        </p:nvSpPr>
        <p:spPr>
          <a:xfrm>
            <a:off x="8306110" y="-684936"/>
            <a:ext cx="2915042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B392F68-53C8-4BA4-B254-0C2FEA29708D}"/>
              </a:ext>
            </a:extLst>
          </p:cNvPr>
          <p:cNvGrpSpPr/>
          <p:nvPr/>
        </p:nvGrpSpPr>
        <p:grpSpPr>
          <a:xfrm>
            <a:off x="9050054" y="128727"/>
            <a:ext cx="1427155" cy="6749979"/>
            <a:chOff x="9050054" y="128727"/>
            <a:chExt cx="1427155" cy="6749979"/>
          </a:xfrm>
        </p:grpSpPr>
        <p:pic>
          <p:nvPicPr>
            <p:cNvPr id="12" name="Рисунок 11" descr="Мензурка со сплошной заливкой">
              <a:extLst>
                <a:ext uri="{FF2B5EF4-FFF2-40B4-BE49-F238E27FC236}">
                  <a16:creationId xmlns:a16="http://schemas.microsoft.com/office/drawing/2014/main" id="{465659D9-AEEC-4EA0-8E7D-9EA961FCE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B7509BBB-5A5A-4C9C-B9A6-6BF9F8A45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lum bright="70000" contrast="-70000"/>
            </a:blip>
            <a:srcRect l="24608" r="23675"/>
            <a:stretch/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14" name="Рисунок 13" descr="Глобус со сплошной заливкой">
              <a:extLst>
                <a:ext uri="{FF2B5EF4-FFF2-40B4-BE49-F238E27FC236}">
                  <a16:creationId xmlns:a16="http://schemas.microsoft.com/office/drawing/2014/main" id="{CC235F80-BC35-4A0A-84CB-CFCCDE16F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15" name="Рисунок 14" descr="Книги со сплошной заливкой">
              <a:extLst>
                <a:ext uri="{FF2B5EF4-FFF2-40B4-BE49-F238E27FC236}">
                  <a16:creationId xmlns:a16="http://schemas.microsoft.com/office/drawing/2014/main" id="{277A80F6-062B-4C74-BB1E-532BBB2A9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16" name="Рисунок 15" descr="Ноутбук со сплошной заливкой">
              <a:extLst>
                <a:ext uri="{FF2B5EF4-FFF2-40B4-BE49-F238E27FC236}">
                  <a16:creationId xmlns:a16="http://schemas.microsoft.com/office/drawing/2014/main" id="{D479FD4D-ACDF-4037-AD44-EC7F1F04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lum bright="70000" contrast="-70000"/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94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41355" y="2653528"/>
            <a:ext cx="820900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600" b="1" dirty="0">
                <a:solidFill>
                  <a:prstClr val="white"/>
                </a:solidFill>
                <a:latin typeface="Martian Mono" panose="020B0009020000000004" pitchFamily="49" charset="0"/>
              </a:rPr>
              <a:t>Типичные ошибки ГИА по физике </a:t>
            </a:r>
          </a:p>
          <a:p>
            <a:pPr>
              <a:lnSpc>
                <a:spcPts val="3900"/>
              </a:lnSpc>
            </a:pPr>
            <a:r>
              <a:rPr lang="ru-RU" sz="3600" b="1" dirty="0">
                <a:solidFill>
                  <a:prstClr val="white"/>
                </a:solidFill>
                <a:latin typeface="Martian Mono" panose="020B0009020000000004" pitchFamily="49" charset="0"/>
              </a:rPr>
              <a:t>(экспертное мнение проверяющих)</a:t>
            </a:r>
            <a:endParaRPr lang="ru-RU" sz="3600" b="1" dirty="0">
              <a:solidFill>
                <a:prstClr val="white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399273" y="5760451"/>
            <a:ext cx="810112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>
                <a:solidFill>
                  <a:prstClr val="white"/>
                </a:solidFill>
                <a:latin typeface="Ubuntu" panose="020B0504030602030204" pitchFamily="34" charset="0"/>
                <a:ea typeface="Moniqa Black" pitchFamily="2" charset="0"/>
              </a:rPr>
              <a:t>Ерёмина Ирина Васильевна, учитель физики ГБНОУ «Лицей № 84 им. В. А. Власова»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29782" y="5890808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prstClr val="white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prstClr val="white"/>
                </a:solidFill>
                <a:latin typeface="Martian Mono" panose="020B0009020000000004" pitchFamily="49" charset="0"/>
              </a:endParaRPr>
            </a:p>
          </p:txBody>
        </p:sp>
      </p:grp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1DC4AE5-5379-4259-AF84-0E4FCEF0C3CE}"/>
              </a:ext>
            </a:extLst>
          </p:cNvPr>
          <p:cNvSpPr/>
          <p:nvPr/>
        </p:nvSpPr>
        <p:spPr>
          <a:xfrm>
            <a:off x="8306110" y="-684936"/>
            <a:ext cx="2915042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B392F68-53C8-4BA4-B254-0C2FEA29708D}"/>
              </a:ext>
            </a:extLst>
          </p:cNvPr>
          <p:cNvGrpSpPr/>
          <p:nvPr/>
        </p:nvGrpSpPr>
        <p:grpSpPr>
          <a:xfrm>
            <a:off x="9050054" y="128727"/>
            <a:ext cx="1427155" cy="6749979"/>
            <a:chOff x="9050054" y="128727"/>
            <a:chExt cx="1427155" cy="6749979"/>
          </a:xfrm>
        </p:grpSpPr>
        <p:pic>
          <p:nvPicPr>
            <p:cNvPr id="12" name="Рисунок 11" descr="Мензурка со сплошной заливкой">
              <a:extLst>
                <a:ext uri="{FF2B5EF4-FFF2-40B4-BE49-F238E27FC236}">
                  <a16:creationId xmlns:a16="http://schemas.microsoft.com/office/drawing/2014/main" id="{465659D9-AEEC-4EA0-8E7D-9EA961FCE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B7509BBB-5A5A-4C9C-B9A6-6BF9F8A45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lum bright="70000" contrast="-70000"/>
            </a:blip>
            <a:srcRect l="24608" r="23675"/>
            <a:stretch/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14" name="Рисунок 13" descr="Глобус со сплошной заливкой">
              <a:extLst>
                <a:ext uri="{FF2B5EF4-FFF2-40B4-BE49-F238E27FC236}">
                  <a16:creationId xmlns:a16="http://schemas.microsoft.com/office/drawing/2014/main" id="{CC235F80-BC35-4A0A-84CB-CFCCDE16F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15" name="Рисунок 14" descr="Книги со сплошной заливкой">
              <a:extLst>
                <a:ext uri="{FF2B5EF4-FFF2-40B4-BE49-F238E27FC236}">
                  <a16:creationId xmlns:a16="http://schemas.microsoft.com/office/drawing/2014/main" id="{277A80F6-062B-4C74-BB1E-532BBB2A9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16" name="Рисунок 15" descr="Ноутбук со сплошной заливкой">
              <a:extLst>
                <a:ext uri="{FF2B5EF4-FFF2-40B4-BE49-F238E27FC236}">
                  <a16:creationId xmlns:a16="http://schemas.microsoft.com/office/drawing/2014/main" id="{D479FD4D-ACDF-4037-AD44-EC7F1F04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lum bright="70000" contrast="-70000"/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4150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41355" y="2653528"/>
            <a:ext cx="820900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600" b="1" dirty="0">
                <a:solidFill>
                  <a:prstClr val="white"/>
                </a:solidFill>
                <a:latin typeface="Martian Mono" panose="020B0009020000000004" pitchFamily="49" charset="0"/>
              </a:rPr>
              <a:t>Типичные ошибки ЕГЭ по математике</a:t>
            </a:r>
          </a:p>
          <a:p>
            <a:pPr>
              <a:lnSpc>
                <a:spcPts val="3900"/>
              </a:lnSpc>
            </a:pPr>
            <a:r>
              <a:rPr lang="ru-RU" sz="3600" b="1">
                <a:solidFill>
                  <a:prstClr val="white"/>
                </a:solidFill>
                <a:latin typeface="Martian Mono" panose="020B0009020000000004" pitchFamily="49" charset="0"/>
              </a:rPr>
              <a:t>(экспертное мнение проверяющих</a:t>
            </a:r>
            <a:r>
              <a:rPr lang="ru-RU" sz="3600" b="1" dirty="0">
                <a:solidFill>
                  <a:prstClr val="white"/>
                </a:solidFill>
                <a:latin typeface="Martian Mono" panose="020B0009020000000004" pitchFamily="49" charset="0"/>
              </a:rPr>
              <a:t>)</a:t>
            </a:r>
            <a:endParaRPr lang="ru-RU" sz="3600" b="1" dirty="0">
              <a:solidFill>
                <a:prstClr val="white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399273" y="5760451"/>
            <a:ext cx="810112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 err="1">
                <a:solidFill>
                  <a:prstClr val="white"/>
                </a:solidFill>
                <a:latin typeface="Ubuntu" panose="020B0504030602030204" pitchFamily="34" charset="0"/>
                <a:ea typeface="Moniqa Black" pitchFamily="2" charset="0"/>
              </a:rPr>
              <a:t>Бутарева</a:t>
            </a:r>
            <a:r>
              <a:rPr lang="ru-RU" dirty="0">
                <a:solidFill>
                  <a:prstClr val="white"/>
                </a:solidFill>
                <a:latin typeface="Ubuntu" panose="020B0504030602030204" pitchFamily="34" charset="0"/>
                <a:ea typeface="Moniqa Black" pitchFamily="2" charset="0"/>
              </a:rPr>
              <a:t> Ольга Александровна, учитель математики ГБНОУ «Лицей № 84 имени В.  А. Власова»;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29782" y="5890808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prstClr val="white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prstClr val="white"/>
                </a:solidFill>
                <a:latin typeface="Martian Mono" panose="020B0009020000000004" pitchFamily="49" charset="0"/>
              </a:endParaRPr>
            </a:p>
          </p:txBody>
        </p:sp>
      </p:grp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1DC4AE5-5379-4259-AF84-0E4FCEF0C3CE}"/>
              </a:ext>
            </a:extLst>
          </p:cNvPr>
          <p:cNvSpPr/>
          <p:nvPr/>
        </p:nvSpPr>
        <p:spPr>
          <a:xfrm>
            <a:off x="8306110" y="-684936"/>
            <a:ext cx="2915042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B392F68-53C8-4BA4-B254-0C2FEA29708D}"/>
              </a:ext>
            </a:extLst>
          </p:cNvPr>
          <p:cNvGrpSpPr/>
          <p:nvPr/>
        </p:nvGrpSpPr>
        <p:grpSpPr>
          <a:xfrm>
            <a:off x="9050054" y="128727"/>
            <a:ext cx="1427155" cy="6749979"/>
            <a:chOff x="9050054" y="128727"/>
            <a:chExt cx="1427155" cy="6749979"/>
          </a:xfrm>
        </p:grpSpPr>
        <p:pic>
          <p:nvPicPr>
            <p:cNvPr id="12" name="Рисунок 11" descr="Мензурка со сплошной заливкой">
              <a:extLst>
                <a:ext uri="{FF2B5EF4-FFF2-40B4-BE49-F238E27FC236}">
                  <a16:creationId xmlns:a16="http://schemas.microsoft.com/office/drawing/2014/main" id="{465659D9-AEEC-4EA0-8E7D-9EA961FCE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B7509BBB-5A5A-4C9C-B9A6-6BF9F8A45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lum bright="70000" contrast="-70000"/>
            </a:blip>
            <a:srcRect l="24608" r="23675"/>
            <a:stretch/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14" name="Рисунок 13" descr="Глобус со сплошной заливкой">
              <a:extLst>
                <a:ext uri="{FF2B5EF4-FFF2-40B4-BE49-F238E27FC236}">
                  <a16:creationId xmlns:a16="http://schemas.microsoft.com/office/drawing/2014/main" id="{CC235F80-BC35-4A0A-84CB-CFCCDE16F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15" name="Рисунок 14" descr="Книги со сплошной заливкой">
              <a:extLst>
                <a:ext uri="{FF2B5EF4-FFF2-40B4-BE49-F238E27FC236}">
                  <a16:creationId xmlns:a16="http://schemas.microsoft.com/office/drawing/2014/main" id="{277A80F6-062B-4C74-BB1E-532BBB2A9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16" name="Рисунок 15" descr="Ноутбук со сплошной заливкой">
              <a:extLst>
                <a:ext uri="{FF2B5EF4-FFF2-40B4-BE49-F238E27FC236}">
                  <a16:creationId xmlns:a16="http://schemas.microsoft.com/office/drawing/2014/main" id="{D479FD4D-ACDF-4037-AD44-EC7F1F04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lum bright="70000" contrast="-70000"/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5698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41355" y="2653528"/>
            <a:ext cx="820900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600" b="1" dirty="0">
                <a:solidFill>
                  <a:prstClr val="white"/>
                </a:solidFill>
                <a:latin typeface="Martian Mono" panose="020B0009020000000004" pitchFamily="49" charset="0"/>
              </a:rPr>
              <a:t>Типичные </a:t>
            </a:r>
            <a:r>
              <a:rPr lang="ru-RU" sz="3600" b="1">
                <a:solidFill>
                  <a:prstClr val="white"/>
                </a:solidFill>
                <a:latin typeface="Martian Mono" panose="020B0009020000000004" pitchFamily="49" charset="0"/>
              </a:rPr>
              <a:t>ошибки ОГЭ </a:t>
            </a:r>
            <a:r>
              <a:rPr lang="ru-RU" sz="3600" b="1" dirty="0">
                <a:solidFill>
                  <a:prstClr val="white"/>
                </a:solidFill>
                <a:latin typeface="Martian Mono" panose="020B0009020000000004" pitchFamily="49" charset="0"/>
              </a:rPr>
              <a:t>по математике</a:t>
            </a:r>
          </a:p>
          <a:p>
            <a:pPr>
              <a:lnSpc>
                <a:spcPts val="3900"/>
              </a:lnSpc>
            </a:pPr>
            <a:r>
              <a:rPr lang="ru-RU" sz="3600" b="1" dirty="0">
                <a:solidFill>
                  <a:prstClr val="white"/>
                </a:solidFill>
                <a:latin typeface="Martian Mono" panose="020B0009020000000004" pitchFamily="49" charset="0"/>
              </a:rPr>
              <a:t>(экспертное мнение проверяющих)</a:t>
            </a:r>
            <a:endParaRPr lang="ru-RU" sz="3600" b="1" dirty="0">
              <a:solidFill>
                <a:prstClr val="white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399273" y="5618966"/>
            <a:ext cx="8101125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 err="1">
                <a:solidFill>
                  <a:prstClr val="white"/>
                </a:solidFill>
                <a:latin typeface="Ubuntu" panose="020B0504030602030204" pitchFamily="34" charset="0"/>
                <a:ea typeface="Moniqa Black" pitchFamily="2" charset="0"/>
              </a:rPr>
              <a:t>Шандакова</a:t>
            </a:r>
            <a:r>
              <a:rPr lang="ru-RU" dirty="0">
                <a:solidFill>
                  <a:prstClr val="white"/>
                </a:solidFill>
                <a:latin typeface="Ubuntu" panose="020B0504030602030204" pitchFamily="34" charset="0"/>
                <a:ea typeface="Moniqa Black" pitchFamily="2" charset="0"/>
              </a:rPr>
              <a:t> Наталья Ивановна, учитель математики ГБНОУ «Лицей № 84 имени В. А. Власова»;</a:t>
            </a:r>
          </a:p>
          <a:p>
            <a:pPr>
              <a:lnSpc>
                <a:spcPts val="2000"/>
              </a:lnSpc>
            </a:pPr>
            <a:r>
              <a:rPr lang="ru-RU" dirty="0" err="1">
                <a:solidFill>
                  <a:prstClr val="white"/>
                </a:solidFill>
                <a:latin typeface="Ubuntu" panose="020B0504030602030204" pitchFamily="34" charset="0"/>
                <a:ea typeface="Moniqa Black" pitchFamily="2" charset="0"/>
              </a:rPr>
              <a:t>Балгереева</a:t>
            </a:r>
            <a:r>
              <a:rPr lang="ru-RU" dirty="0">
                <a:solidFill>
                  <a:prstClr val="white"/>
                </a:solidFill>
                <a:latin typeface="Ubuntu" panose="020B0504030602030204" pitchFamily="34" charset="0"/>
                <a:ea typeface="Moniqa Black" pitchFamily="2" charset="0"/>
              </a:rPr>
              <a:t> Евгения Сергеевна, учитель математики МБНОУ «Гимназия № 59»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29782" y="5890808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prstClr val="white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prstClr val="white"/>
                </a:solidFill>
                <a:latin typeface="Martian Mono" panose="020B0009020000000004" pitchFamily="49" charset="0"/>
              </a:endParaRPr>
            </a:p>
          </p:txBody>
        </p:sp>
      </p:grp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1DC4AE5-5379-4259-AF84-0E4FCEF0C3CE}"/>
              </a:ext>
            </a:extLst>
          </p:cNvPr>
          <p:cNvSpPr/>
          <p:nvPr/>
        </p:nvSpPr>
        <p:spPr>
          <a:xfrm>
            <a:off x="8306110" y="-684936"/>
            <a:ext cx="2915042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B392F68-53C8-4BA4-B254-0C2FEA29708D}"/>
              </a:ext>
            </a:extLst>
          </p:cNvPr>
          <p:cNvGrpSpPr/>
          <p:nvPr/>
        </p:nvGrpSpPr>
        <p:grpSpPr>
          <a:xfrm>
            <a:off x="9050054" y="128727"/>
            <a:ext cx="1427155" cy="6749979"/>
            <a:chOff x="9050054" y="128727"/>
            <a:chExt cx="1427155" cy="6749979"/>
          </a:xfrm>
        </p:grpSpPr>
        <p:pic>
          <p:nvPicPr>
            <p:cNvPr id="12" name="Рисунок 11" descr="Мензурка со сплошной заливкой">
              <a:extLst>
                <a:ext uri="{FF2B5EF4-FFF2-40B4-BE49-F238E27FC236}">
                  <a16:creationId xmlns:a16="http://schemas.microsoft.com/office/drawing/2014/main" id="{465659D9-AEEC-4EA0-8E7D-9EA961FCE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B7509BBB-5A5A-4C9C-B9A6-6BF9F8A45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lum bright="70000" contrast="-70000"/>
            </a:blip>
            <a:srcRect l="24608" r="23675"/>
            <a:stretch/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14" name="Рисунок 13" descr="Глобус со сплошной заливкой">
              <a:extLst>
                <a:ext uri="{FF2B5EF4-FFF2-40B4-BE49-F238E27FC236}">
                  <a16:creationId xmlns:a16="http://schemas.microsoft.com/office/drawing/2014/main" id="{CC235F80-BC35-4A0A-84CB-CFCCDE16F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15" name="Рисунок 14" descr="Книги со сплошной заливкой">
              <a:extLst>
                <a:ext uri="{FF2B5EF4-FFF2-40B4-BE49-F238E27FC236}">
                  <a16:creationId xmlns:a16="http://schemas.microsoft.com/office/drawing/2014/main" id="{277A80F6-062B-4C74-BB1E-532BBB2A9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16" name="Рисунок 15" descr="Ноутбук со сплошной заливкой">
              <a:extLst>
                <a:ext uri="{FF2B5EF4-FFF2-40B4-BE49-F238E27FC236}">
                  <a16:creationId xmlns:a16="http://schemas.microsoft.com/office/drawing/2014/main" id="{D479FD4D-ACDF-4037-AD44-EC7F1F04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lum bright="70000" contrast="-7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1199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41355" y="2653528"/>
            <a:ext cx="8209007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600" b="1" dirty="0">
                <a:solidFill>
                  <a:prstClr val="white"/>
                </a:solidFill>
                <a:latin typeface="Martian Mono" panose="020B0009020000000004" pitchFamily="49" charset="0"/>
              </a:rPr>
              <a:t>Ключевые изменения в рабочих программах</a:t>
            </a:r>
            <a:endParaRPr lang="ru-RU" sz="3600" b="1" dirty="0">
              <a:solidFill>
                <a:prstClr val="white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5DACFC-5482-4E02-4FED-B1C6E80564B6}"/>
              </a:ext>
            </a:extLst>
          </p:cNvPr>
          <p:cNvSpPr txBox="1"/>
          <p:nvPr/>
        </p:nvSpPr>
        <p:spPr>
          <a:xfrm>
            <a:off x="812800" y="5485414"/>
            <a:ext cx="739620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>
                <a:solidFill>
                  <a:prstClr val="white"/>
                </a:solidFill>
                <a:latin typeface="Ubuntu" panose="020B0504030602030204" pitchFamily="34" charset="0"/>
                <a:ea typeface="Moniqa Black" pitchFamily="2" charset="0"/>
              </a:rPr>
              <a:t>Кондратенко Лариса Николаевна, доцент кафедры общего образования и психологии МАОУ ДПО ИПК, канд. </a:t>
            </a:r>
            <a:r>
              <a:rPr lang="ru-RU" dirty="0" err="1">
                <a:solidFill>
                  <a:prstClr val="white"/>
                </a:solidFill>
                <a:latin typeface="Ubuntu" panose="020B0504030602030204" pitchFamily="34" charset="0"/>
                <a:ea typeface="Moniqa Black" pitchFamily="2" charset="0"/>
              </a:rPr>
              <a:t>пед</a:t>
            </a:r>
            <a:r>
              <a:rPr lang="ru-RU" dirty="0">
                <a:solidFill>
                  <a:prstClr val="white"/>
                </a:solidFill>
                <a:latin typeface="Ubuntu" panose="020B0504030602030204" pitchFamily="34" charset="0"/>
                <a:ea typeface="Moniqa Black" pitchFamily="2" charset="0"/>
              </a:rPr>
              <a:t>. наук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prstClr val="white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prstClr val="white"/>
                </a:solidFill>
                <a:latin typeface="Martian Mono" panose="020B0009020000000004" pitchFamily="49" charset="0"/>
              </a:endParaRPr>
            </a:p>
          </p:txBody>
        </p:sp>
      </p:grp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1DC4AE5-5379-4259-AF84-0E4FCEF0C3CE}"/>
              </a:ext>
            </a:extLst>
          </p:cNvPr>
          <p:cNvSpPr/>
          <p:nvPr/>
        </p:nvSpPr>
        <p:spPr>
          <a:xfrm>
            <a:off x="8306110" y="-684936"/>
            <a:ext cx="2915042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B392F68-53C8-4BA4-B254-0C2FEA29708D}"/>
              </a:ext>
            </a:extLst>
          </p:cNvPr>
          <p:cNvGrpSpPr/>
          <p:nvPr/>
        </p:nvGrpSpPr>
        <p:grpSpPr>
          <a:xfrm>
            <a:off x="9050054" y="128727"/>
            <a:ext cx="1427155" cy="6749979"/>
            <a:chOff x="9050054" y="128727"/>
            <a:chExt cx="1427155" cy="6749979"/>
          </a:xfrm>
        </p:grpSpPr>
        <p:pic>
          <p:nvPicPr>
            <p:cNvPr id="12" name="Рисунок 11" descr="Мензурка со сплошной заливкой">
              <a:extLst>
                <a:ext uri="{FF2B5EF4-FFF2-40B4-BE49-F238E27FC236}">
                  <a16:creationId xmlns:a16="http://schemas.microsoft.com/office/drawing/2014/main" id="{465659D9-AEEC-4EA0-8E7D-9EA961FCE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B7509BBB-5A5A-4C9C-B9A6-6BF9F8A45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lum bright="70000" contrast="-70000"/>
            </a:blip>
            <a:srcRect l="24608" r="23675"/>
            <a:stretch/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14" name="Рисунок 13" descr="Глобус со сплошной заливкой">
              <a:extLst>
                <a:ext uri="{FF2B5EF4-FFF2-40B4-BE49-F238E27FC236}">
                  <a16:creationId xmlns:a16="http://schemas.microsoft.com/office/drawing/2014/main" id="{CC235F80-BC35-4A0A-84CB-CFCCDE16F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15" name="Рисунок 14" descr="Книги со сплошной заливкой">
              <a:extLst>
                <a:ext uri="{FF2B5EF4-FFF2-40B4-BE49-F238E27FC236}">
                  <a16:creationId xmlns:a16="http://schemas.microsoft.com/office/drawing/2014/main" id="{277A80F6-062B-4C74-BB1E-532BBB2A9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16" name="Рисунок 15" descr="Ноутбук со сплошной заливкой">
              <a:extLst>
                <a:ext uri="{FF2B5EF4-FFF2-40B4-BE49-F238E27FC236}">
                  <a16:creationId xmlns:a16="http://schemas.microsoft.com/office/drawing/2014/main" id="{D479FD4D-ACDF-4037-AD44-EC7F1F04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lum bright="70000" contrast="-7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841622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676</Words>
  <Application>Microsoft Office PowerPoint</Application>
  <PresentationFormat>Широкоэкранный</PresentationFormat>
  <Paragraphs>150</Paragraphs>
  <Slides>17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Bahnschrift SemiBold SemiConden</vt:lpstr>
      <vt:lpstr>Ubuntu</vt:lpstr>
      <vt:lpstr>Martian Mono</vt:lpstr>
      <vt:lpstr>Wingdings</vt:lpstr>
      <vt:lpstr>Arial</vt:lpstr>
      <vt:lpstr>Franklin Gothic Demi Cond</vt:lpstr>
      <vt:lpstr>Aptos</vt:lpstr>
      <vt:lpstr>Bahnschrift SemiCondensed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 Nepocatykh</dc:creator>
  <cp:lastModifiedBy>User</cp:lastModifiedBy>
  <cp:revision>56</cp:revision>
  <dcterms:created xsi:type="dcterms:W3CDTF">2025-08-11T06:32:47Z</dcterms:created>
  <dcterms:modified xsi:type="dcterms:W3CDTF">2025-08-25T01:44:28Z</dcterms:modified>
</cp:coreProperties>
</file>